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417" r:id="rId4"/>
    <p:sldId id="461" r:id="rId5"/>
    <p:sldId id="260" r:id="rId6"/>
    <p:sldId id="281" r:id="rId7"/>
    <p:sldId id="270" r:id="rId8"/>
    <p:sldId id="31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83" r:id="rId19"/>
    <p:sldId id="284" r:id="rId20"/>
    <p:sldId id="287" r:id="rId21"/>
    <p:sldId id="285" r:id="rId22"/>
    <p:sldId id="286" r:id="rId23"/>
    <p:sldId id="288" r:id="rId24"/>
    <p:sldId id="289" r:id="rId25"/>
    <p:sldId id="290" r:id="rId26"/>
    <p:sldId id="279" r:id="rId27"/>
    <p:sldId id="291" r:id="rId28"/>
    <p:sldId id="292" r:id="rId29"/>
    <p:sldId id="293" r:id="rId30"/>
    <p:sldId id="295" r:id="rId31"/>
    <p:sldId id="318" r:id="rId32"/>
    <p:sldId id="317" r:id="rId33"/>
    <p:sldId id="296" r:id="rId34"/>
    <p:sldId id="294" r:id="rId35"/>
    <p:sldId id="297" r:id="rId36"/>
    <p:sldId id="315" r:id="rId37"/>
    <p:sldId id="316" r:id="rId38"/>
    <p:sldId id="299" r:id="rId39"/>
    <p:sldId id="301" r:id="rId40"/>
    <p:sldId id="302" r:id="rId41"/>
    <p:sldId id="314" r:id="rId42"/>
    <p:sldId id="298" r:id="rId43"/>
    <p:sldId id="261" r:id="rId4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6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5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="" xmlns:a16="http://schemas.microsoft.com/office/drawing/2014/main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09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20/08/2023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3377812"/>
            <a:ext cx="9144000" cy="1115106"/>
          </a:xfrm>
        </p:spPr>
        <p:txBody>
          <a:bodyPr>
            <a:noAutofit/>
          </a:bodyPr>
          <a:lstStyle/>
          <a:p>
            <a:pPr algn="r"/>
            <a:r>
              <a:rPr lang="en-US" altLang="id-ID" sz="5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 </a:t>
            </a:r>
            <a:r>
              <a:rPr lang="en-US" altLang="id-ID" sz="5400" b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Kerja</a:t>
            </a:r>
            <a:r>
              <a:rPr lang="en-US" altLang="id-ID" sz="5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Internet dan Halaman Web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SIG 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7435850" y="4710430"/>
            <a:ext cx="4197350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8087A-0A77-451B-AE73-4C9DECD72ACA}" type="datetime3">
              <a:rPr lang="en-US" altLang="id-ID" sz="1400" smtClean="0">
                <a:latin typeface="Gama-Serif" panose="00000500000000000000" charset="0"/>
                <a:cs typeface="Segoe UI Light" panose="020B0502040204020203" pitchFamily="34" charset="0"/>
              </a:rPr>
              <a:t>20 August 2023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2AB7A750-4EDC-4907-A2F1-2C851C962C16}"/>
              </a:ext>
            </a:extLst>
          </p:cNvPr>
          <p:cNvSpPr>
            <a:spLocks noGrp="1"/>
          </p:cNvSpPr>
          <p:nvPr/>
        </p:nvSpPr>
        <p:spPr>
          <a:xfrm>
            <a:off x="7919720" y="6013401"/>
            <a:ext cx="4197350" cy="267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>
                <a:solidFill>
                  <a:srgbClr val="00B050"/>
                </a:solidFill>
                <a:latin typeface="Gama-Sans" panose="00000500000000000000" charset="0"/>
                <a:cs typeface="Segoe UI Light" panose="020B0502040204020203" pitchFamily="34" charset="0"/>
              </a:rPr>
              <a:t>ugm.id/</a:t>
            </a:r>
            <a:r>
              <a:rPr lang="en-US" altLang="id-ID" sz="1600" dirty="0" err="1">
                <a:solidFill>
                  <a:srgbClr val="00B050"/>
                </a:solidFill>
                <a:latin typeface="Gama-Sans" panose="00000500000000000000" charset="0"/>
                <a:cs typeface="Segoe UI Light" panose="020B0502040204020203" pitchFamily="34" charset="0"/>
              </a:rPr>
              <a:t>danylaksono</a:t>
            </a:r>
            <a:endParaRPr lang="en-US" altLang="id-ID" sz="1600" dirty="0">
              <a:solidFill>
                <a:srgbClr val="00B050"/>
              </a:solidFill>
              <a:latin typeface="Gama-Sans" panose="00000500000000000000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1E7E30C-B34F-4096-8A7E-E2E881F2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7797" y="5979887"/>
            <a:ext cx="309652" cy="310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__Akademik TGD\S1\SIGNET\howbrowserworks_0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" y="224790"/>
            <a:ext cx="10085705" cy="630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02565"/>
            <a:ext cx="9960610" cy="636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155575"/>
            <a:ext cx="9946640" cy="635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237490"/>
            <a:ext cx="9973945" cy="638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__Akademik TGD\S1\SIGNET\howbrowserworks_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1026795" y="186690"/>
            <a:ext cx="9947910" cy="6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__Akademik TGD\S1\SIGNET\howbrowserworks_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2"/>
          <a:stretch>
            <a:fillRect/>
          </a:stretch>
        </p:blipFill>
        <p:spPr bwMode="auto">
          <a:xfrm>
            <a:off x="1299210" y="203835"/>
            <a:ext cx="9415780" cy="63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__Akademik TGD\S1\SIGNET\howbrowserworks_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7"/>
          <a:stretch>
            <a:fillRect/>
          </a:stretch>
        </p:blipFill>
        <p:spPr bwMode="auto">
          <a:xfrm>
            <a:off x="1013460" y="149860"/>
            <a:ext cx="10165080" cy="632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ent" descr="http://www.wpclipart.com/computer/PCs/thin_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1" y="4099862"/>
            <a:ext cx="234365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openclipart.org/image/800px/svg_to_png/163711/database_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4" y="1505306"/>
            <a:ext cx="1731433" cy="21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ttpwww" descr="http://cerebrotech-ng.com/cerebrotech/ser/webde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03" y="4423774"/>
            <a:ext cx="1800200" cy="10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20133984">
            <a:off x="3386017" y="3091999"/>
            <a:ext cx="1598140" cy="744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REQUEST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19" y="2221543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0" y="2652821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triped Right Arrow 8"/>
          <p:cNvSpPr/>
          <p:nvPr/>
        </p:nvSpPr>
        <p:spPr>
          <a:xfrm rot="20050257" flipH="1">
            <a:off x="6991299" y="3986883"/>
            <a:ext cx="1952600" cy="6098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13" y="4295784"/>
            <a:ext cx="961899" cy="72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489200" y="5755640"/>
            <a:ext cx="725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802370" y="940435"/>
            <a:ext cx="795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Server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4549 1.11111E-6 C 0.0658 1.11111E-6 0.09097 -0.03634 0.09097 -0.06574 L 0.09097 -0.13148 " pathEditMode="relative" rAng="0" ptsTypes="FfFF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329 0.0044 L 0.37466 -0.2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11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39427 0.2236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2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4" grpId="2" bldLvl="0" animBg="1"/>
      <p:bldP spid="9" grpId="0" bldLvl="0" animBg="1"/>
      <p:bldP spid="9" grpId="1" bldLvl="0" animBg="1"/>
      <p:bldP spid="9" grpId="2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14450"/>
            <a:ext cx="6787515" cy="4345305"/>
          </a:xfrm>
          <a:prstGeom prst="rect">
            <a:avLst/>
          </a:prstGeom>
        </p:spPr>
      </p:pic>
      <p:pic>
        <p:nvPicPr>
          <p:cNvPr id="5122" name="Picture 2" descr="http://images.mentalfloss.com/sites/default/files/styles/insert_main_wide_image/public/undersea-cab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745" y="1015365"/>
            <a:ext cx="3255010" cy="24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259715" y="5885180"/>
            <a:ext cx="293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Submarine Cable Map (2018)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05" y="1314450"/>
            <a:ext cx="7748270" cy="4966335"/>
          </a:xfrm>
          <a:prstGeom prst="rect">
            <a:avLst/>
          </a:prstGeom>
        </p:spPr>
      </p:pic>
      <p:pic>
        <p:nvPicPr>
          <p:cNvPr id="5128" name="Picture 8" descr="http://img.cdn2.vietnamnet.vn/Images/english/2014/09/17/10/20140917101756-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745" y="3874135"/>
            <a:ext cx="3254375" cy="211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rks+attack+the+internet+this+just+in+sharks+have+been_263474_5736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90" y="225425"/>
            <a:ext cx="5063490" cy="57448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3885" y="365125"/>
            <a:ext cx="5789295" cy="5313045"/>
          </a:xfrm>
          <a:prstGeom prst="rect">
            <a:avLst/>
          </a:prstGeom>
        </p:spPr>
      </p:pic>
      <p:pic>
        <p:nvPicPr>
          <p:cNvPr id="12" name="Picture 11" descr="main-qimg-6624dbd13bda397a8ef61e518b8d38ba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140" y="117475"/>
            <a:ext cx="4542155" cy="5960745"/>
          </a:xfrm>
          <a:prstGeom prst="rect">
            <a:avLst/>
          </a:prstGeom>
        </p:spPr>
      </p:pic>
      <p:pic>
        <p:nvPicPr>
          <p:cNvPr id="15" name="Picture 14" descr="1331832a5e3d9dfc567edc7df3baf929--the-internet-underwat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65" y="365125"/>
            <a:ext cx="5847715" cy="5847715"/>
          </a:xfrm>
          <a:prstGeom prst="rect">
            <a:avLst/>
          </a:prstGeom>
        </p:spPr>
      </p:pic>
      <p:pic>
        <p:nvPicPr>
          <p:cNvPr id="8" name="Picture 4" descr="http://core0.staticworld.net/images/article/2015/07/submarine-cable-cutaway-100596340-large.id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" y="1294130"/>
            <a:ext cx="6221095" cy="39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Dasar Internet dan 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1314"/>
            <a:ext cx="10515600" cy="3825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Bagaimana internet bekerja?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komunikasi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inter-net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IP Address dan Domain Name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Bagaimana halaman web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dibuat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3400" y="20034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id-ID" sz="4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48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4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99085" y="1452245"/>
            <a:ext cx="29235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Beberapa kesimpulan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99085" y="1829015"/>
            <a:ext cx="11415395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id-ID" sz="2400" b="1" dirty="0" smtClean="0">
                <a:solidFill>
                  <a:srgbClr val="7030A0"/>
                </a:solidFill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Client/user </a:t>
            </a:r>
            <a:r>
              <a:rPr lang="en-US" altLang="id-ID" sz="2400" dirty="0" smtClean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adalah </a:t>
            </a:r>
            <a:r>
              <a:rPr lang="en-US" altLang="id-ID" sz="2400" dirty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perangkat yang melakukan akses terhadap website (orang/manusia yang mengakses juga dapat disebut client</a:t>
            </a:r>
            <a:r>
              <a:rPr lang="en-US" altLang="id-ID" sz="2400" dirty="0" smtClean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). Yang </a:t>
            </a:r>
            <a:r>
              <a:rPr lang="en-US" altLang="id-ID" sz="2400" dirty="0" err="1" smtClean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membangun</a:t>
            </a:r>
            <a:r>
              <a:rPr lang="en-US" altLang="id-ID" sz="2400" dirty="0" smtClean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 </a:t>
            </a:r>
            <a:r>
              <a:rPr lang="en-US" altLang="id-ID" sz="2400" i="1" dirty="0" smtClean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front-end Developer</a:t>
            </a:r>
            <a:endParaRPr lang="en-US" altLang="id-ID" sz="2400" i="1" dirty="0">
              <a:latin typeface="Calibri" panose="020F0502020204030204" charset="0"/>
              <a:cs typeface="Segoe UI Light" panose="020B0502040204020203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charset="0"/>
              </a:rPr>
              <a:t>Server </a:t>
            </a:r>
            <a:r>
              <a:rPr lang="en-US" sz="2400" dirty="0">
                <a:latin typeface="Calibri" panose="020F0502020204030204" charset="0"/>
              </a:rPr>
              <a:t>adalah </a:t>
            </a:r>
            <a:r>
              <a:rPr lang="en-US" sz="2400" dirty="0" err="1">
                <a:latin typeface="Calibri" panose="020F0502020204030204" charset="0"/>
              </a:rPr>
              <a:t>perangkat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keras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maupun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lunak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komputer</a:t>
            </a:r>
            <a:r>
              <a:rPr lang="en-US" sz="2400" dirty="0">
                <a:latin typeface="Calibri" panose="020F0502020204030204" charset="0"/>
              </a:rPr>
              <a:t> yang </a:t>
            </a:r>
            <a:r>
              <a:rPr lang="en-US" sz="2400" dirty="0" err="1">
                <a:latin typeface="Calibri" panose="020F0502020204030204" charset="0"/>
              </a:rPr>
              <a:t>berfungsi</a:t>
            </a:r>
            <a:r>
              <a:rPr lang="en-US" sz="2400" dirty="0">
                <a:latin typeface="Calibri" panose="020F0502020204030204" charset="0"/>
              </a:rPr>
              <a:t> untuk </a:t>
            </a:r>
            <a:r>
              <a:rPr lang="en-US" sz="2400" dirty="0" err="1">
                <a:latin typeface="Calibri" panose="020F0502020204030204" charset="0"/>
              </a:rPr>
              <a:t>menyimpan</a:t>
            </a:r>
            <a:r>
              <a:rPr lang="en-US" sz="2400" dirty="0">
                <a:latin typeface="Calibri" panose="020F0502020204030204" charset="0"/>
              </a:rPr>
              <a:t> halaman web </a:t>
            </a:r>
            <a:r>
              <a:rPr lang="en-US" sz="2400" dirty="0" err="1">
                <a:latin typeface="Calibri" panose="020F0502020204030204" charset="0"/>
              </a:rPr>
              <a:t>pada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alamat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 smtClean="0">
                <a:latin typeface="Calibri" panose="020F0502020204030204" charset="0"/>
              </a:rPr>
              <a:t>tertentu</a:t>
            </a:r>
            <a:r>
              <a:rPr lang="en-US" sz="2400" dirty="0" smtClean="0">
                <a:latin typeface="Calibri" panose="020F0502020204030204" charset="0"/>
              </a:rPr>
              <a:t>. </a:t>
            </a:r>
            <a:r>
              <a:rPr lang="en-US" sz="2400" i="1" dirty="0" smtClean="0">
                <a:latin typeface="Calibri" panose="020F0502020204030204" charset="0"/>
              </a:rPr>
              <a:t>Back-end developer</a:t>
            </a:r>
            <a:endParaRPr lang="en-US" sz="2400" i="1" dirty="0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libri" panose="020F0502020204030204" charset="0"/>
                <a:sym typeface="+mn-ea"/>
              </a:rPr>
              <a:t>Komunikasi</a:t>
            </a:r>
            <a:r>
              <a:rPr lang="en-US" sz="2800" dirty="0">
                <a:latin typeface="Calibri" panose="020F0502020204030204" charset="0"/>
                <a:sym typeface="+mn-ea"/>
              </a:rPr>
              <a:t> </a:t>
            </a:r>
            <a:r>
              <a:rPr lang="en-US" sz="2800" dirty="0" err="1">
                <a:latin typeface="Calibri" panose="020F0502020204030204" charset="0"/>
                <a:sym typeface="+mn-ea"/>
              </a:rPr>
              <a:t>antara</a:t>
            </a:r>
            <a:r>
              <a:rPr lang="en-US" sz="2800" dirty="0">
                <a:latin typeface="Calibri" panose="020F0502020204030204" charset="0"/>
                <a:sym typeface="+mn-ea"/>
              </a:rPr>
              <a:t> </a:t>
            </a:r>
            <a:r>
              <a:rPr lang="en-US" sz="2800" dirty="0" err="1">
                <a:latin typeface="Calibri" panose="020F0502020204030204" charset="0"/>
                <a:sym typeface="+mn-ea"/>
              </a:rPr>
              <a:t>klien</a:t>
            </a:r>
            <a:r>
              <a:rPr lang="en-US" sz="2800" dirty="0">
                <a:latin typeface="Calibri" panose="020F0502020204030204" charset="0"/>
                <a:sym typeface="+mn-ea"/>
              </a:rPr>
              <a:t> </a:t>
            </a:r>
            <a:r>
              <a:rPr lang="en-US" sz="2800" dirty="0" err="1">
                <a:latin typeface="Calibri" panose="020F0502020204030204" charset="0"/>
                <a:sym typeface="+mn-ea"/>
              </a:rPr>
              <a:t>dan</a:t>
            </a:r>
            <a:r>
              <a:rPr lang="en-US" sz="2800" dirty="0">
                <a:latin typeface="Calibri" panose="020F0502020204030204" charset="0"/>
                <a:sym typeface="+mn-ea"/>
              </a:rPr>
              <a:t> server </a:t>
            </a:r>
            <a:r>
              <a:rPr lang="en-US" sz="2800" dirty="0" err="1">
                <a:latin typeface="Calibri" panose="020F0502020204030204" charset="0"/>
                <a:sym typeface="+mn-ea"/>
              </a:rPr>
              <a:t>dilakukan</a:t>
            </a:r>
            <a:r>
              <a:rPr lang="en-US" sz="2800" dirty="0">
                <a:latin typeface="Calibri" panose="020F0502020204030204" charset="0"/>
                <a:sym typeface="+mn-ea"/>
              </a:rPr>
              <a:t> dengan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bahasa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dan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protokol</a:t>
            </a:r>
            <a:r>
              <a:rPr lang="en-US" sz="2800" b="1" dirty="0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tertentu</a:t>
            </a:r>
            <a:endParaRPr lang="en-US" sz="2800" b="1" dirty="0"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charset="0"/>
              </a:rPr>
              <a:t>Komunikasi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antara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klien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dan</a:t>
            </a:r>
            <a:r>
              <a:rPr lang="en-US" sz="2400" dirty="0">
                <a:latin typeface="Calibri" panose="020F0502020204030204" charset="0"/>
              </a:rPr>
              <a:t> server </a:t>
            </a:r>
            <a:r>
              <a:rPr lang="en-US" sz="2400" dirty="0" err="1">
                <a:latin typeface="Calibri" panose="020F0502020204030204" charset="0"/>
              </a:rPr>
              <a:t>membentuk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charset="0"/>
              </a:rPr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charset="0"/>
              </a:rPr>
              <a:t>Selain </a:t>
            </a:r>
            <a:r>
              <a:rPr lang="en-US" sz="2400" dirty="0" err="1">
                <a:latin typeface="Calibri" panose="020F0502020204030204" charset="0"/>
              </a:rPr>
              <a:t>manusia</a:t>
            </a:r>
            <a:r>
              <a:rPr lang="en-US" sz="2400" dirty="0">
                <a:latin typeface="Calibri" panose="020F0502020204030204" charset="0"/>
              </a:rPr>
              <a:t>, </a:t>
            </a:r>
            <a:r>
              <a:rPr lang="en-US" sz="2400" dirty="0" err="1">
                <a:latin typeface="Calibri" panose="020F0502020204030204" charset="0"/>
              </a:rPr>
              <a:t>hiu</a:t>
            </a:r>
            <a:r>
              <a:rPr lang="en-US" sz="2400" dirty="0">
                <a:latin typeface="Calibri" panose="020F0502020204030204" charset="0"/>
              </a:rPr>
              <a:t> </a:t>
            </a:r>
            <a:r>
              <a:rPr lang="en-US" sz="2400" dirty="0" err="1">
                <a:latin typeface="Calibri" panose="020F0502020204030204" charset="0"/>
              </a:rPr>
              <a:t>juga</a:t>
            </a:r>
            <a:r>
              <a:rPr lang="en-US" sz="2400" dirty="0">
                <a:latin typeface="Calibri" panose="020F0502020204030204" charset="0"/>
              </a:rPr>
              <a:t> makan </a:t>
            </a:r>
            <a:r>
              <a:rPr lang="en-US" sz="2400" b="1" dirty="0" err="1">
                <a:solidFill>
                  <a:srgbClr val="7030A0"/>
                </a:solidFill>
                <a:latin typeface="Calibri" panose="020F0502020204030204" charset="0"/>
              </a:rPr>
              <a:t>kabel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charset="0"/>
              </a:rPr>
              <a:t> internet</a:t>
            </a:r>
          </a:p>
        </p:txBody>
      </p:sp>
      <p:pic>
        <p:nvPicPr>
          <p:cNvPr id="6" name="Content Placeholder 5" descr="sourc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25585" y="4054475"/>
            <a:ext cx="4191635" cy="2364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51180" y="603250"/>
            <a:ext cx="495554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Internet Servers: </a:t>
            </a:r>
          </a:p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~High Specifications Computers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45" y="1073027"/>
            <a:ext cx="3790582" cy="50483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8830" y="2546985"/>
            <a:ext cx="574167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Large Capacity (~3 TB) + Backup drives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RAM 32 GB (Max 768 GB)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Windows Server 2008 R2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Multi-core Xeon Processor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Intel Xeon E5-2640v3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12420" y="2064385"/>
            <a:ext cx="5999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Spesifikasi server PPIDS (http://10.40.109.252):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1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One of Google's Server room</a:t>
            </a:r>
          </a:p>
        </p:txBody>
      </p:sp>
      <p:pic>
        <p:nvPicPr>
          <p:cNvPr id="1026" name="Picture 2" descr="http://i.dailymail.co.uk/i/pix/2012/10/17/article-2219188-158CE597000005DC-42_964x50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188720"/>
            <a:ext cx="9458325" cy="497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4767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Bahasa dan Protokol Internet</a:t>
            </a:r>
          </a:p>
        </p:txBody>
      </p:sp>
      <p:pic>
        <p:nvPicPr>
          <p:cNvPr id="4" name="Picture 2" descr="https://blog.udemy.com/wp-content/uploads/2013/07/principlesofcommuni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" y="1662429"/>
            <a:ext cx="5975770" cy="39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7159625" y="2782570"/>
            <a:ext cx="40646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Transfer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Two sets of Brains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Two sets of Lips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etcetera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94830" y="1662430"/>
            <a:ext cx="50336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How </a:t>
            </a:r>
            <a:r>
              <a:rPr lang="en-US" sz="2800" b="1" i="1" dirty="0">
                <a:solidFill>
                  <a:schemeClr val="tx1"/>
                </a:solidFill>
                <a:latin typeface="Cambria" panose="02040503050406030204" pitchFamily="18" charset="0"/>
                <a:sym typeface="+mn-ea"/>
              </a:rPr>
              <a:t>two people</a:t>
            </a:r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 talk to each other: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4767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Bahasa dan Protokol Internet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159625" y="2782570"/>
            <a:ext cx="40646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Transfer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Two sets of Brains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Two sets of Lips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etcetera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94830" y="1662430"/>
            <a:ext cx="50336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How </a:t>
            </a:r>
            <a:r>
              <a:rPr lang="en-US" sz="2800" b="1" i="1" dirty="0">
                <a:solidFill>
                  <a:srgbClr val="7030A0"/>
                </a:solidFill>
                <a:latin typeface="Cambria" panose="02040503050406030204" pitchFamily="18" charset="0"/>
                <a:sym typeface="+mn-ea"/>
              </a:rPr>
              <a:t>computers</a:t>
            </a:r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 talk to each other(?)</a:t>
            </a:r>
          </a:p>
        </p:txBody>
      </p:sp>
      <p:pic>
        <p:nvPicPr>
          <p:cNvPr id="2" name="Picture 2" descr="http://www.jegsworks.com/LESSONS/ComputerBasics/lesson9/computers_talking_different_langu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2178138"/>
            <a:ext cx="6764277" cy="34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05" y="1936115"/>
            <a:ext cx="2625090" cy="3496310"/>
          </a:xfrm>
          <a:prstGeom prst="rect">
            <a:avLst/>
          </a:prstGeom>
        </p:spPr>
      </p:pic>
      <p:pic>
        <p:nvPicPr>
          <p:cNvPr id="13" name="Picture 12" descr="hp-notebook-original-imaev2zfjqfpf3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" y="3152140"/>
            <a:ext cx="2580640" cy="16783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268095" y="2640330"/>
            <a:ext cx="7613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9998710" y="1411605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Server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867910" y="1779905"/>
            <a:ext cx="1984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Language= HTML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65500" y="214820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4051300" y="2393315"/>
            <a:ext cx="3740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 Grammar= HTTP, FTP, etc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365500" y="276161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4808855" y="3033395"/>
            <a:ext cx="2103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House Address= IP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65500" y="3429000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83540" y="869315"/>
            <a:ext cx="225679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Analogies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732655" y="3782060"/>
            <a:ext cx="2103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House door= Ports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14700" y="417766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4902835" y="4443095"/>
            <a:ext cx="1661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Lips = Browser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314700" y="481139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4902835" y="5198745"/>
            <a:ext cx="20173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Security = Firewall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14700" y="556704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667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Internet (Application Layer) Protocols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3880" y="1558290"/>
            <a:ext cx="749998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HTTP 	– Hypertext Transfer Protocol </a:t>
            </a: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Webpages</a:t>
            </a:r>
            <a:endParaRPr lang="en-US" sz="2400" b="0" i="0" dirty="0">
              <a:solidFill>
                <a:srgbClr val="FF0000"/>
              </a:solidFill>
              <a:effectLst/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FTP		- File Transfer Protocol 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Files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SMTP	- Simple Mail Transfer Protocols 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Emails</a:t>
            </a:r>
            <a:endParaRPr lang="en-US" sz="2400" b="0" i="0" dirty="0">
              <a:solidFill>
                <a:srgbClr val="FF0000"/>
              </a:solidFill>
              <a:effectLst/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SSH		- Secure Shells 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Credentials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Etc</a:t>
            </a:r>
            <a:endParaRPr lang="en-US" sz="2400" b="0" i="0" dirty="0" err="1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0" i="0" dirty="0" err="1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Note: These are merely for text/images/file transfer. </a:t>
            </a: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How about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+mn-ea"/>
              </a:rPr>
              <a:t>Spatial Data</a:t>
            </a: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?</a:t>
            </a: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788400" y="2121535"/>
            <a:ext cx="1153795" cy="490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07345" y="2121535"/>
            <a:ext cx="1153795" cy="490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788400" y="2938145"/>
            <a:ext cx="1153795" cy="4908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507345" y="2938145"/>
            <a:ext cx="1153795" cy="4908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443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788400" y="3667125"/>
            <a:ext cx="1153795" cy="4908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FTP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507345" y="3667125"/>
            <a:ext cx="1153795" cy="4908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20/21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8400" y="4431665"/>
            <a:ext cx="1153795" cy="4908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SMTP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507345" y="4431665"/>
            <a:ext cx="1153795" cy="4908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10092690" y="226060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0092690" y="307721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092690" y="3806825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0092690" y="457073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5105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Alamat Website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1645" y="2894330"/>
            <a:ext cx="114674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geodesi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ugm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ac.id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/id/visi-dan-misi/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461645" y="4822825"/>
            <a:ext cx="1485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Protokol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453005" y="1506855"/>
            <a:ext cx="19037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Subdomain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356735" y="5048885"/>
            <a:ext cx="1374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Domain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29175" y="1506855"/>
            <a:ext cx="2900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(TLD )</a:t>
            </a:r>
          </a:p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Top Level Domain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905875" y="4615180"/>
            <a:ext cx="8674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Path</a:t>
            </a:r>
          </a:p>
        </p:txBody>
      </p:sp>
      <p:cxnSp>
        <p:nvCxnSpPr>
          <p:cNvPr id="26" name="Straight Arrow Connector 25"/>
          <p:cNvCxnSpPr>
            <a:stCxn id="21" idx="0"/>
          </p:cNvCxnSpPr>
          <p:nvPr/>
        </p:nvCxnSpPr>
        <p:spPr>
          <a:xfrm flipV="1">
            <a:off x="1204595" y="3740150"/>
            <a:ext cx="10795" cy="108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</p:cNvCxnSpPr>
          <p:nvPr/>
        </p:nvCxnSpPr>
        <p:spPr>
          <a:xfrm>
            <a:off x="3404870" y="2028825"/>
            <a:ext cx="0" cy="1101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0"/>
          </p:cNvCxnSpPr>
          <p:nvPr/>
        </p:nvCxnSpPr>
        <p:spPr>
          <a:xfrm flipV="1">
            <a:off x="5043805" y="3819525"/>
            <a:ext cx="0" cy="1229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096000" y="2426970"/>
            <a:ext cx="0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339580" y="3666490"/>
            <a:ext cx="0" cy="948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2044" y="2299613"/>
            <a:ext cx="3890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</a:rPr>
              <a:t>74.125.228.200</a:t>
            </a:r>
            <a:endParaRPr 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2831" y="3164133"/>
            <a:ext cx="489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A3A3A"/>
                </a:solidFill>
                <a:latin typeface="Cambria" panose="02040503050406030204" pitchFamily="18" charset="0"/>
              </a:rPr>
              <a:t>=</a:t>
            </a:r>
            <a:endParaRPr lang="en-US" sz="4000" dirty="0">
              <a:latin typeface="Cambria" panose="02040503050406030204" pitchFamily="18" charset="0"/>
            </a:endParaRPr>
          </a:p>
        </p:txBody>
      </p:sp>
      <p:pic>
        <p:nvPicPr>
          <p:cNvPr id="8194" name="Picture 2" descr="http://res.cloudinary.com/demo/image/fetch/fl_png8/https:/www.google.com/images/branding/googlelogo/2x/googlelogo_color_272x9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9" y="3872019"/>
            <a:ext cx="5181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615873" y="2299613"/>
            <a:ext cx="2537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3A3A3A"/>
                </a:solidFill>
                <a:latin typeface="Cambria" panose="02040503050406030204" pitchFamily="18" charset="0"/>
              </a:rPr>
              <a:t>IP Address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5873" y="4394376"/>
            <a:ext cx="2537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3A3A3A"/>
                </a:solidFill>
                <a:latin typeface="Cambria" panose="02040503050406030204" pitchFamily="18" charset="0"/>
              </a:rPr>
              <a:t>DNS</a:t>
            </a:r>
            <a:endParaRPr lang="en-US" sz="4000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Domain to IP Converter: Find IP Address of Any Website">
            <a:extLst>
              <a:ext uri="{FF2B5EF4-FFF2-40B4-BE49-F238E27FC236}">
                <a16:creationId xmlns="" xmlns:a16="http://schemas.microsoft.com/office/drawing/2014/main" id="{2BF05B57-18D2-43F1-BD7F-554B7037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9" y="1233381"/>
            <a:ext cx="9433307" cy="495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2C837D2-5E4B-4F58-BBE5-0C0985796435}"/>
              </a:ext>
            </a:extLst>
          </p:cNvPr>
          <p:cNvSpPr/>
          <p:nvPr/>
        </p:nvSpPr>
        <p:spPr>
          <a:xfrm>
            <a:off x="665719" y="2595142"/>
            <a:ext cx="5471887" cy="1866694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EE23ED9-9633-4672-9C7C-B3FF67BF8908}"/>
              </a:ext>
            </a:extLst>
          </p:cNvPr>
          <p:cNvSpPr/>
          <p:nvPr/>
        </p:nvSpPr>
        <p:spPr>
          <a:xfrm>
            <a:off x="6720114" y="0"/>
            <a:ext cx="5471886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738D33-3265-441D-96EE-75B07B8912C1}"/>
              </a:ext>
            </a:extLst>
          </p:cNvPr>
          <p:cNvSpPr txBox="1"/>
          <p:nvPr/>
        </p:nvSpPr>
        <p:spPr>
          <a:xfrm>
            <a:off x="7146016" y="4813370"/>
            <a:ext cx="4620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70C0"/>
                </a:solidFill>
                <a:latin typeface="Segoe UI" panose="020B0502040204020203" pitchFamily="34" charset="0"/>
              </a:rPr>
              <a:t>$</a:t>
            </a:r>
            <a:r>
              <a:rPr lang="en-US" sz="4400" b="1" dirty="0">
                <a:solidFill>
                  <a:srgbClr val="0070C0"/>
                </a:solidFill>
                <a:latin typeface="Segoe UI" panose="020B0502040204020203" pitchFamily="34" charset="0"/>
              </a:rPr>
              <a:t>!</a:t>
            </a:r>
            <a:r>
              <a:rPr lang="en-US" sz="4400" b="1" i="0" dirty="0" smtClean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gweb2023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6B4F46A-0B0B-4B8C-8808-1EF5060576B7}"/>
              </a:ext>
            </a:extLst>
          </p:cNvPr>
          <p:cNvSpPr txBox="1"/>
          <p:nvPr/>
        </p:nvSpPr>
        <p:spPr>
          <a:xfrm>
            <a:off x="7276645" y="262749"/>
            <a:ext cx="43588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effectLst/>
              </a:rPr>
              <a:t>Buka </a:t>
            </a:r>
            <a:r>
              <a:rPr lang="en-US" sz="4400" b="0" i="0" dirty="0" err="1">
                <a:effectLst/>
              </a:rPr>
              <a:t>Elok</a:t>
            </a:r>
            <a:r>
              <a:rPr lang="en-US" sz="4400" b="0" i="0" dirty="0">
                <a:effectLst/>
              </a:rPr>
              <a:t> (</a:t>
            </a:r>
            <a:r>
              <a:rPr lang="en-US" sz="4400" b="1" i="0" dirty="0">
                <a:solidFill>
                  <a:srgbClr val="00B050"/>
                </a:solidFill>
                <a:effectLst/>
              </a:rPr>
              <a:t>elok.ugm.ac.id</a:t>
            </a:r>
            <a:r>
              <a:rPr lang="en-US" sz="4400" b="0" i="0" dirty="0">
                <a:effectLst/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4F6554F-E83A-40EF-832B-5C200F70F091}"/>
              </a:ext>
            </a:extLst>
          </p:cNvPr>
          <p:cNvSpPr txBox="1"/>
          <p:nvPr/>
        </p:nvSpPr>
        <p:spPr>
          <a:xfrm>
            <a:off x="6720114" y="2047543"/>
            <a:ext cx="54718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</a:rPr>
              <a:t>Cari Mata </a:t>
            </a:r>
            <a:r>
              <a:rPr lang="en-US" sz="4000" b="0" i="0" dirty="0" err="1">
                <a:effectLst/>
              </a:rPr>
              <a:t>Kuliah</a:t>
            </a:r>
            <a:r>
              <a:rPr lang="en-US" sz="4000" b="0" i="0" dirty="0">
                <a:effectLst/>
              </a:rPr>
              <a:t> </a:t>
            </a:r>
            <a:br>
              <a:rPr lang="en-US" sz="4000" b="0" i="0" dirty="0">
                <a:effectLst/>
              </a:rPr>
            </a:br>
            <a:r>
              <a:rPr lang="en-US" sz="4000" b="1" dirty="0">
                <a:solidFill>
                  <a:srgbClr val="00B050"/>
                </a:solidFill>
              </a:rPr>
              <a:t>SIG </a:t>
            </a:r>
            <a:r>
              <a:rPr lang="en-US" sz="4000" b="1" dirty="0" err="1">
                <a:solidFill>
                  <a:srgbClr val="00B050"/>
                </a:solidFill>
              </a:rPr>
              <a:t>berbasis</a:t>
            </a:r>
            <a:r>
              <a:rPr lang="en-US" sz="4000" b="1" dirty="0">
                <a:solidFill>
                  <a:srgbClr val="00B050"/>
                </a:solidFill>
              </a:rPr>
              <a:t> Web 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70C0"/>
                </a:solidFill>
              </a:rPr>
              <a:t>(</a:t>
            </a:r>
            <a:r>
              <a:rPr lang="en-US" sz="4000" b="1" dirty="0" err="1">
                <a:solidFill>
                  <a:srgbClr val="0070C0"/>
                </a:solidFill>
              </a:rPr>
              <a:t>kode</a:t>
            </a:r>
            <a:r>
              <a:rPr lang="en-US" sz="4000" b="1" dirty="0">
                <a:solidFill>
                  <a:srgbClr val="0070C0"/>
                </a:solidFill>
              </a:rPr>
              <a:t>: </a:t>
            </a:r>
            <a:r>
              <a:rPr lang="en-US" sz="4000" b="1" dirty="0" err="1">
                <a:solidFill>
                  <a:srgbClr val="0070C0"/>
                </a:solidFill>
              </a:rPr>
              <a:t>sigweb</a:t>
            </a:r>
            <a:r>
              <a:rPr lang="en-US" sz="4000" b="1" dirty="0">
                <a:solidFill>
                  <a:srgbClr val="0070C0"/>
                </a:solidFill>
              </a:rPr>
              <a:t>)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70A2B219-4A9E-407B-9D23-3D110326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79" y="2744975"/>
            <a:ext cx="4969652" cy="16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0E8F9F-94E9-4399-A8C1-2D349B4DF798}"/>
              </a:ext>
            </a:extLst>
          </p:cNvPr>
          <p:cNvSpPr txBox="1"/>
          <p:nvPr/>
        </p:nvSpPr>
        <p:spPr>
          <a:xfrm>
            <a:off x="8075812" y="4351705"/>
            <a:ext cx="2760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effectLst/>
              </a:rPr>
              <a:t>Enrollment Key: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741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281217"/>
            <a:ext cx="7594163" cy="5066243"/>
          </a:xfrm>
          <a:prstGeom prst="rect">
            <a:avLst/>
          </a:prstGeom>
        </p:spPr>
      </p:pic>
      <p:sp>
        <p:nvSpPr>
          <p:cNvPr id="2" name="Text Box 23">
            <a:extLst>
              <a:ext uri="{FF2B5EF4-FFF2-40B4-BE49-F238E27FC236}">
                <a16:creationId xmlns="" xmlns:a16="http://schemas.microsoft.com/office/drawing/2014/main" id="{671E1EFD-8F04-4A2A-81F9-3440FAD1DCF5}"/>
              </a:ext>
            </a:extLst>
          </p:cNvPr>
          <p:cNvSpPr txBox="1"/>
          <p:nvPr/>
        </p:nvSpPr>
        <p:spPr>
          <a:xfrm>
            <a:off x="8125356" y="2340260"/>
            <a:ext cx="375485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Nama Domain ‘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hanya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’ Nama</a:t>
            </a:r>
          </a:p>
          <a:p>
            <a:pPr algn="ctr"/>
            <a:endParaRPr lang="en-US" sz="2800" dirty="0">
              <a:solidFill>
                <a:srgbClr val="333333"/>
              </a:solidFill>
              <a:latin typeface="Cambria" panose="02040503050406030204" pitchFamily="18" charset="0"/>
              <a:sym typeface="+mn-ea"/>
            </a:endParaRPr>
          </a:p>
          <a:p>
            <a:pPr algn="ctr"/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Membeli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nama</a:t>
            </a:r>
            <a:r>
              <a:rPr lang="en-US" sz="2800" dirty="0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 domain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belum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termasuk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membeli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isi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websitenya</a:t>
            </a:r>
            <a:endParaRPr lang="en-US" sz="2800" dirty="0">
              <a:solidFill>
                <a:srgbClr val="333333"/>
              </a:solidFill>
              <a:effectLst/>
              <a:latin typeface="Cambria" panose="020405030504060302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pic>
        <p:nvPicPr>
          <p:cNvPr id="2050" name="Picture 2" descr="Panduan Dasar Domain untuk Pemula - Niagahoster Blog">
            <a:extLst>
              <a:ext uri="{FF2B5EF4-FFF2-40B4-BE49-F238E27FC236}">
                <a16:creationId xmlns="" xmlns:a16="http://schemas.microsoft.com/office/drawing/2014/main" id="{57F087BC-70B1-4492-B456-9D39ABF9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8" y="1377538"/>
            <a:ext cx="10062525" cy="458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</a:p>
        </p:txBody>
      </p:sp>
      <p:pic>
        <p:nvPicPr>
          <p:cNvPr id="1026" name="Picture 2" descr="Perbedaan IP Address, Domain dan Hosting - ProgressTech">
            <a:extLst>
              <a:ext uri="{FF2B5EF4-FFF2-40B4-BE49-F238E27FC236}">
                <a16:creationId xmlns="" xmlns:a16="http://schemas.microsoft.com/office/drawing/2014/main" id="{C292FFEE-9C44-43A0-A4C5-5B0320C8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" y="1456335"/>
            <a:ext cx="7439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62FB734C-CA06-4EE1-B37B-250BAECB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09" y="1307860"/>
            <a:ext cx="4118784" cy="34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3">
            <a:extLst>
              <a:ext uri="{FF2B5EF4-FFF2-40B4-BE49-F238E27FC236}">
                <a16:creationId xmlns="" xmlns:a16="http://schemas.microsoft.com/office/drawing/2014/main" id="{914606E7-3C1F-421A-96B3-B689DCA03272}"/>
              </a:ext>
            </a:extLst>
          </p:cNvPr>
          <p:cNvSpPr txBox="1"/>
          <p:nvPr/>
        </p:nvSpPr>
        <p:spPr>
          <a:xfrm>
            <a:off x="7773309" y="4734532"/>
            <a:ext cx="411878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Domain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adala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h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penunjuk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lokasi</a:t>
            </a:r>
            <a:endParaRPr lang="en-US" sz="2000" dirty="0">
              <a:solidFill>
                <a:srgbClr val="333333"/>
              </a:solidFill>
              <a:latin typeface="Cambria" panose="02040503050406030204" pitchFamily="18" charset="0"/>
              <a:sym typeface="+mn-ea"/>
            </a:endParaRPr>
          </a:p>
          <a:p>
            <a:pPr algn="ctr"/>
            <a:r>
              <a:rPr lang="en-US" sz="2000" b="1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Website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: file yang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dibuat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Developer Web</a:t>
            </a:r>
          </a:p>
          <a:p>
            <a:pPr algn="ctr"/>
            <a:r>
              <a:rPr lang="en-US" sz="2000" b="1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Hosting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: server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tempat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menyimpan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file</a:t>
            </a:r>
            <a:endParaRPr lang="en-US" sz="2000" dirty="0">
              <a:solidFill>
                <a:srgbClr val="333333"/>
              </a:solidFill>
              <a:effectLst/>
              <a:latin typeface="Cambria" panose="020405030504060302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5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  <a:endParaRPr lang="en-US" altLang="id-ID" sz="3200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3268" r="3268"/>
          <a:stretch/>
        </p:blipFill>
        <p:spPr>
          <a:xfrm>
            <a:off x="223945" y="1094105"/>
            <a:ext cx="7219950" cy="5181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E3FFC263-D6E5-4B5A-BA26-C9AF73F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" y="1094105"/>
            <a:ext cx="785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3">
            <a:extLst>
              <a:ext uri="{FF2B5EF4-FFF2-40B4-BE49-F238E27FC236}">
                <a16:creationId xmlns="" xmlns:a16="http://schemas.microsoft.com/office/drawing/2014/main" id="{9037CE47-994D-4700-948C-1B3AFD5E984A}"/>
              </a:ext>
            </a:extLst>
          </p:cNvPr>
          <p:cNvSpPr txBox="1"/>
          <p:nvPr/>
        </p:nvSpPr>
        <p:spPr>
          <a:xfrm>
            <a:off x="8196606" y="2340260"/>
            <a:ext cx="375485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 Hosting: </a:t>
            </a:r>
            <a:b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</a:b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Dimana </a:t>
            </a:r>
            <a:r>
              <a:rPr lang="en-US" sz="2800" dirty="0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file HTML 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yang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dibuat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developer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harus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b="1" i="1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diletakkan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agar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dapat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dibuka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jaringan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seluruh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dunia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</a:p>
        </p:txBody>
      </p:sp>
      <p:pic>
        <p:nvPicPr>
          <p:cNvPr id="4" name="Picture 2" descr="http://www.austinseoguy.com/images/web-host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2" y="1661091"/>
            <a:ext cx="80772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81543" y="5216411"/>
            <a:ext cx="8406359" cy="7346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Layanan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hosting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memungkinkan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pengguna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internet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untuk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menyimpan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file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pada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server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milik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perusahaan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penyedia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hosting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Bagaimana Halaman Web Disusun?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80" y="2042795"/>
            <a:ext cx="10515600" cy="40306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Buka halaman website (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bebas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contoh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http://csszengarden.com/), kemudian: 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1. Aktifkan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inspect element 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(Chrome atau Firefox browser). 		2. Klik-kanan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 View Page Source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Lihat kode penyusun halaman website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tersebut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3.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Identifikasi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manakah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maupun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altLang="id-ID" sz="3200" b="1" i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08648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Latihan</a:t>
            </a:r>
            <a:endParaRPr lang="en-US" altLang="id-ID" sz="3200" b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B0AA5E-9F37-4DFB-BE96-3702FD71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80261B3-BC3F-4986-A79E-A350610B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2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7" name="Picture 2" descr="F:\__Akademik TGD\S1\SIGNET\Minggu_3\htmlcss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1617980"/>
            <a:ext cx="9020175" cy="36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1785" y="1566545"/>
            <a:ext cx="588200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3600" b="1" u="sng" dirty="0">
                <a:latin typeface="Verdana" panose="020B0604030504040204" pitchFamily="34" charset="0"/>
                <a:sym typeface="+mn-ea"/>
              </a:rPr>
              <a:t> 1:</a:t>
            </a:r>
          </a:p>
          <a:p>
            <a:endParaRPr lang="en-US" sz="4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 menggunakan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HTML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sehingga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menghasilkan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tampilan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seperti gambar di samping</a:t>
            </a:r>
          </a:p>
          <a:p>
            <a:pPr algn="l"/>
            <a:endParaRPr lang="en-US" sz="3200" dirty="0" err="1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400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rujukan: w3schools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r="59091"/>
          <a:stretch>
            <a:fillRect/>
          </a:stretch>
        </p:blipFill>
        <p:spPr>
          <a:xfrm>
            <a:off x="6689090" y="13970"/>
            <a:ext cx="5256530" cy="6829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EE23ED9-9633-4672-9C7C-B3FF67BF8908}"/>
              </a:ext>
            </a:extLst>
          </p:cNvPr>
          <p:cNvSpPr/>
          <p:nvPr/>
        </p:nvSpPr>
        <p:spPr>
          <a:xfrm>
            <a:off x="6720114" y="0"/>
            <a:ext cx="5471886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738D33-3265-441D-96EE-75B07B8912C1}"/>
              </a:ext>
            </a:extLst>
          </p:cNvPr>
          <p:cNvSpPr txBox="1"/>
          <p:nvPr/>
        </p:nvSpPr>
        <p:spPr>
          <a:xfrm>
            <a:off x="7146013" y="2532677"/>
            <a:ext cx="46200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ijsv5kk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6B4F46A-0B0B-4B8C-8808-1EF5060576B7}"/>
              </a:ext>
            </a:extLst>
          </p:cNvPr>
          <p:cNvSpPr txBox="1"/>
          <p:nvPr/>
        </p:nvSpPr>
        <p:spPr>
          <a:xfrm>
            <a:off x="7407271" y="286818"/>
            <a:ext cx="4097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dirty="0">
                <a:effectLst/>
              </a:rPr>
              <a:t>Buka MS Teams dan </a:t>
            </a:r>
            <a:r>
              <a:rPr lang="en-US" sz="4800" b="0" i="0" dirty="0" err="1">
                <a:effectLst/>
              </a:rPr>
              <a:t>masukkan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kode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kelas</a:t>
            </a:r>
            <a:r>
              <a:rPr lang="en-US" sz="4800" b="0" i="0" dirty="0">
                <a:effectLst/>
              </a:rPr>
              <a:t>:</a:t>
            </a:r>
            <a:endParaRPr lang="en-US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4F6554F-E83A-40EF-832B-5C200F70F091}"/>
              </a:ext>
            </a:extLst>
          </p:cNvPr>
          <p:cNvSpPr txBox="1"/>
          <p:nvPr/>
        </p:nvSpPr>
        <p:spPr>
          <a:xfrm>
            <a:off x="6828406" y="4461835"/>
            <a:ext cx="547188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effectLst/>
              </a:rPr>
              <a:t>Buka </a:t>
            </a:r>
            <a:r>
              <a:rPr lang="en-US" sz="4400" b="1" i="0" dirty="0">
                <a:solidFill>
                  <a:srgbClr val="0070C0"/>
                </a:solidFill>
                <a:effectLst/>
              </a:rPr>
              <a:t>https://gdugm.link/</a:t>
            </a:r>
            <a:br>
              <a:rPr lang="en-US" sz="4400" b="1" i="0" dirty="0">
                <a:solidFill>
                  <a:srgbClr val="0070C0"/>
                </a:solidFill>
                <a:effectLst/>
              </a:rPr>
            </a:br>
            <a:r>
              <a:rPr lang="en-US" sz="4400" b="1" i="0" dirty="0">
                <a:solidFill>
                  <a:srgbClr val="0070C0"/>
                </a:solidFill>
                <a:effectLst/>
              </a:rPr>
              <a:t>team-</a:t>
            </a:r>
            <a:r>
              <a:rPr lang="en-US" sz="4400" b="1" i="0" dirty="0" err="1">
                <a:solidFill>
                  <a:srgbClr val="0070C0"/>
                </a:solidFill>
                <a:effectLst/>
              </a:rPr>
              <a:t>sigweb</a:t>
            </a:r>
            <a:endParaRPr lang="en-US" sz="4400" dirty="0">
              <a:solidFill>
                <a:srgbClr val="0070C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B72021B-AF89-48CD-A3FD-F246E29AE986}"/>
              </a:ext>
            </a:extLst>
          </p:cNvPr>
          <p:cNvGrpSpPr/>
          <p:nvPr/>
        </p:nvGrpSpPr>
        <p:grpSpPr>
          <a:xfrm>
            <a:off x="6977737" y="3753949"/>
            <a:ext cx="4956631" cy="707886"/>
            <a:chOff x="6908800" y="2143296"/>
            <a:chExt cx="4956631" cy="70788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E071218-8F4C-4DCB-93CD-FFB3FF1545EA}"/>
                </a:ext>
              </a:extLst>
            </p:cNvPr>
            <p:cNvSpPr txBox="1"/>
            <p:nvPr/>
          </p:nvSpPr>
          <p:spPr>
            <a:xfrm>
              <a:off x="7407271" y="2143296"/>
              <a:ext cx="40249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0" i="1" dirty="0" err="1">
                  <a:effectLst/>
                </a:rPr>
                <a:t>atau</a:t>
              </a:r>
              <a:endParaRPr lang="en-US" sz="4000" i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8229BAD-73CF-490B-9E39-2B5DEEAB4CDB}"/>
                </a:ext>
              </a:extLst>
            </p:cNvPr>
            <p:cNvCxnSpPr/>
            <p:nvPr/>
          </p:nvCxnSpPr>
          <p:spPr>
            <a:xfrm>
              <a:off x="6908800" y="2554514"/>
              <a:ext cx="16401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EA2B43BC-F8C9-4A48-B7E5-98E9BF7A3634}"/>
                </a:ext>
              </a:extLst>
            </p:cNvPr>
            <p:cNvCxnSpPr/>
            <p:nvPr/>
          </p:nvCxnSpPr>
          <p:spPr>
            <a:xfrm>
              <a:off x="10225316" y="2554514"/>
              <a:ext cx="16401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673AD8C-9339-47B4-B031-0DA98FED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9394" y="1385856"/>
            <a:ext cx="5277544" cy="40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7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1785" y="1819275"/>
            <a:ext cx="251396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2400" b="1" u="sng" dirty="0">
                <a:latin typeface="Verdana" panose="020B0604030504040204" pitchFamily="34" charset="0"/>
                <a:sym typeface="+mn-ea"/>
              </a:rPr>
              <a:t> 2:</a:t>
            </a:r>
          </a:p>
          <a:p>
            <a:endParaRPr lang="en-US" sz="2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sebuah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HTML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CSS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sehingga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menghasilkan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tampilan layout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seperti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gambar di samping</a:t>
            </a:r>
          </a:p>
          <a:p>
            <a:pPr algn="l"/>
            <a:endParaRPr lang="en-US" sz="2000" b="0" i="0" dirty="0" err="1">
              <a:solidFill>
                <a:srgbClr val="FF000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ctr"/>
            <a:r>
              <a:rPr lang="en-US" sz="2000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Catatan: isi maupun tulisan bebas</a:t>
            </a:r>
            <a:endParaRPr lang="en-US" sz="2000" b="0" i="0" dirty="0" err="1">
              <a:solidFill>
                <a:srgbClr val="00B05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1600" dirty="0" err="1">
              <a:solidFill>
                <a:srgbClr val="00B050"/>
              </a:solidFill>
              <a:latin typeface="Verdana" panose="020B060403050404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21" y="1262062"/>
            <a:ext cx="9034172" cy="4643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http://cdn.londonandpartners.com/visit/london-organisations/houses-of-parliament/63950-640x360-london-icons2-640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40" y="2820670"/>
            <a:ext cx="3496310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01955" y="2306320"/>
            <a:ext cx="1138809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2400" b="1" u="sng" dirty="0">
                <a:latin typeface="Verdana" panose="020B0604030504040204" pitchFamily="34" charset="0"/>
                <a:sym typeface="+mn-ea"/>
              </a:rPr>
              <a:t> 3:</a:t>
            </a:r>
          </a:p>
          <a:p>
            <a:endParaRPr lang="en-US" sz="2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Curriculum vitae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anda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pada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menggunakan website builder Wix (wix.com). Publish hasil web yang sudah dibuat dalam sebuah alamat url dan catat alamat tsb</a:t>
            </a:r>
            <a:endParaRPr lang="en-US" sz="2000" dirty="0" err="1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2000" b="0" i="0" dirty="0" err="1">
              <a:solidFill>
                <a:srgbClr val="FF000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1600" dirty="0" err="1">
              <a:solidFill>
                <a:srgbClr val="00B050"/>
              </a:solidFill>
              <a:latin typeface="Verdana" panose="020B060403050404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4297" y="2101023"/>
            <a:ext cx="6238461" cy="62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Minggu Depan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608455" y="2908935"/>
            <a:ext cx="73152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Review HTML, CSS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 err="1">
                <a:solidFill>
                  <a:schemeClr val="tx1"/>
                </a:solidFill>
                <a:uFillTx/>
                <a:sym typeface="+mn-ea"/>
              </a:rPr>
              <a:t>Javascript</a:t>
            </a: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 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Bootstrap Framework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Bagaimana Internet Bekerja?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80" y="2560955"/>
            <a:ext cx="10515600" cy="2986405"/>
          </a:xfrm>
        </p:spPr>
        <p:txBody>
          <a:bodyPr>
            <a:normAutofit/>
          </a:bodyPr>
          <a:lstStyle/>
          <a:p>
            <a:pPr algn="ctr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Buka sebuah halaman website (misal: geodesi.ugm.ac.id), kemudian simpan halaman tersebut (ctrl+s) pada drive lokal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Darimana halaman tersebut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berasal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b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tipe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file yang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disimpan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tersebut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41668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DISKUSI: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CA4B19A6-02C6-43B8-A9E3-909B529E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7" y="302695"/>
            <a:ext cx="8181109" cy="584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2928A6-1579-4AE6-B70C-12B720192F1D}"/>
              </a:ext>
            </a:extLst>
          </p:cNvPr>
          <p:cNvSpPr txBox="1"/>
          <p:nvPr/>
        </p:nvSpPr>
        <p:spPr>
          <a:xfrm>
            <a:off x="8782792" y="2459504"/>
            <a:ext cx="3123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 yang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kita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kenal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terdiri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berbagai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komponen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saling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berhubungan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__Akademik TGD\S1\SIGNET\howbrowserworks_01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2"/>
          <a:stretch>
            <a:fillRect/>
          </a:stretch>
        </p:blipFill>
        <p:spPr bwMode="auto">
          <a:xfrm>
            <a:off x="1283335" y="214630"/>
            <a:ext cx="9488170" cy="63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6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__Akademik TGD\S1\SIGNET\howbrowserworks_01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8" r="2452"/>
          <a:stretch>
            <a:fillRect/>
          </a:stretch>
        </p:blipFill>
        <p:spPr bwMode="auto">
          <a:xfrm>
            <a:off x="965835" y="269875"/>
            <a:ext cx="9919970" cy="624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587</Words>
  <Application>Microsoft Office PowerPoint</Application>
  <PresentationFormat>Widescreen</PresentationFormat>
  <Paragraphs>145</Paragraphs>
  <Slides>43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Cambria</vt:lpstr>
      <vt:lpstr>Gama-Sans</vt:lpstr>
      <vt:lpstr>Gama-Serif</vt:lpstr>
      <vt:lpstr>Segoe UI</vt:lpstr>
      <vt:lpstr>Segoe UI Light</vt:lpstr>
      <vt:lpstr>Verdana</vt:lpstr>
      <vt:lpstr>Wingdings</vt:lpstr>
      <vt:lpstr>Office Theme</vt:lpstr>
      <vt:lpstr>Cara Kerja Internet dan Halaman Web</vt:lpstr>
      <vt:lpstr>Today: Dasar Internet dan WebPage</vt:lpstr>
      <vt:lpstr>PowerPoint Presentation</vt:lpstr>
      <vt:lpstr>PowerPoint Presentation</vt:lpstr>
      <vt:lpstr>Bagaimana Internet Bekerja?</vt:lpstr>
      <vt:lpstr>Buka sebuah halaman website (misal: geodesi.ugm.ac.id), kemudian simpan halaman tersebut (ctrl+s) pada drive lokal   Darimana halaman tersebut berasal? Apa tipe file yang disimpan tersebut?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'Internet' Works</vt:lpstr>
      <vt:lpstr>How 'Internet' Works</vt:lpstr>
      <vt:lpstr>PowerPoint Presentation</vt:lpstr>
      <vt:lpstr>How 'Internet' Works</vt:lpstr>
      <vt:lpstr>PowerPoint Presentation</vt:lpstr>
      <vt:lpstr>PowerPoint Presentation</vt:lpstr>
      <vt:lpstr>Bahasa dan Protokol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Bagaimana Halaman Web Disusun?</vt:lpstr>
      <vt:lpstr>Buka halaman website (bebas, contoh: http://csszengarden.com/), kemudian:   1. Aktifkan inspect element (Chrome atau Firefox browser).   2. Klik-kanan &gt; View Page Source. Lihat kode penyusun halaman website tersebut  3. Identifikasi yang manakah elemen HTML, CSS maupun JS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Microsoft account</cp:lastModifiedBy>
  <cp:revision>101</cp:revision>
  <dcterms:created xsi:type="dcterms:W3CDTF">2017-02-23T16:32:00Z</dcterms:created>
  <dcterms:modified xsi:type="dcterms:W3CDTF">2023-08-22T12:47:35Z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